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81" r:id="rId2"/>
    <p:sldId id="490" r:id="rId3"/>
    <p:sldId id="526" r:id="rId4"/>
    <p:sldId id="527" r:id="rId5"/>
    <p:sldId id="529" r:id="rId6"/>
    <p:sldId id="530" r:id="rId7"/>
    <p:sldId id="531" r:id="rId8"/>
    <p:sldId id="533" r:id="rId9"/>
    <p:sldId id="532" r:id="rId10"/>
    <p:sldId id="475" r:id="rId11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박 유진" initials="박유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061"/>
    <a:srgbClr val="1E344E"/>
    <a:srgbClr val="F1F1F2"/>
    <a:srgbClr val="B5BFC5"/>
    <a:srgbClr val="3FE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어두운 스타일 1 - 강조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7" autoAdjust="0"/>
    <p:restoredTop sz="93725" autoAdjust="0"/>
  </p:normalViewPr>
  <p:slideViewPr>
    <p:cSldViewPr>
      <p:cViewPr varScale="1">
        <p:scale>
          <a:sx n="65" d="100"/>
          <a:sy n="65" d="100"/>
        </p:scale>
        <p:origin x="1818" y="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72"/>
    </p:cViewPr>
  </p:sorterViewPr>
  <p:notesViewPr>
    <p:cSldViewPr>
      <p:cViewPr varScale="1">
        <p:scale>
          <a:sx n="111" d="100"/>
          <a:sy n="111" d="100"/>
        </p:scale>
        <p:origin x="4332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6447" cy="495858"/>
          </a:xfrm>
          <a:prstGeom prst="rect">
            <a:avLst/>
          </a:prstGeom>
        </p:spPr>
        <p:txBody>
          <a:bodyPr vert="horz" lIns="91728" tIns="45865" rIns="91728" bIns="45865" rtlCol="0"/>
          <a:lstStyle>
            <a:lvl1pPr algn="l">
              <a:defRPr sz="1200"/>
            </a:lvl1pPr>
          </a:lstStyle>
          <a:p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1231" y="3"/>
            <a:ext cx="2944869" cy="495858"/>
          </a:xfrm>
          <a:prstGeom prst="rect">
            <a:avLst/>
          </a:prstGeom>
        </p:spPr>
        <p:txBody>
          <a:bodyPr vert="horz" lIns="91728" tIns="45865" rIns="91728" bIns="45865" rtlCol="0"/>
          <a:lstStyle>
            <a:lvl1pPr algn="r">
              <a:defRPr sz="1200"/>
            </a:lvl1pPr>
          </a:lstStyle>
          <a:p>
            <a:fld id="{BCDBAA44-55E9-44CF-BBE3-1FCE59CCD384}" type="datetimeFigureOut">
              <a:rPr lang="ko-KR" altLang="en-US" smtClean="0">
                <a:latin typeface="Noto Sans KR" panose="020B0500000000000000" pitchFamily="34" charset="-127"/>
                <a:ea typeface="Noto Sans KR" panose="020B0500000000000000" pitchFamily="34" charset="-127"/>
              </a:rPr>
              <a:pPr/>
              <a:t>2024-02-05</a:t>
            </a:fld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4" y="9429204"/>
            <a:ext cx="2946447" cy="495858"/>
          </a:xfrm>
          <a:prstGeom prst="rect">
            <a:avLst/>
          </a:prstGeom>
        </p:spPr>
        <p:txBody>
          <a:bodyPr vert="horz" lIns="91728" tIns="45865" rIns="91728" bIns="45865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1231" y="9429204"/>
            <a:ext cx="2944869" cy="495858"/>
          </a:xfrm>
          <a:prstGeom prst="rect">
            <a:avLst/>
          </a:prstGeom>
        </p:spPr>
        <p:txBody>
          <a:bodyPr vert="horz" lIns="91728" tIns="45865" rIns="91728" bIns="45865" rtlCol="0" anchor="b"/>
          <a:lstStyle>
            <a:lvl1pPr algn="r">
              <a:defRPr sz="1200"/>
            </a:lvl1pPr>
          </a:lstStyle>
          <a:p>
            <a:fld id="{2352A946-43AD-4102-B589-5DF19242E9D5}" type="slidenum">
              <a:rPr lang="ko-KR" altLang="en-US" smtClean="0">
                <a:latin typeface="Noto Sans KR" panose="020B0500000000000000" pitchFamily="34" charset="-127"/>
                <a:ea typeface="Noto Sans KR" panose="020B0500000000000000" pitchFamily="34" charset="-127"/>
              </a:rPr>
              <a:pPr/>
              <a:t>‹#›</a:t>
            </a:fld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27502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6448" cy="495858"/>
          </a:xfrm>
          <a:prstGeom prst="rect">
            <a:avLst/>
          </a:prstGeom>
        </p:spPr>
        <p:txBody>
          <a:bodyPr vert="horz" lIns="91735" tIns="45868" rIns="91735" bIns="45868" rtlCol="0"/>
          <a:lstStyle>
            <a:lvl1pPr algn="l">
              <a:defRPr sz="1200">
                <a:latin typeface="Noto Sans KR" panose="020B0500000000000000" pitchFamily="34" charset="-127"/>
                <a:ea typeface="Noto Sans KR" panose="020B0500000000000000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1229" y="1"/>
            <a:ext cx="2944869" cy="495858"/>
          </a:xfrm>
          <a:prstGeom prst="rect">
            <a:avLst/>
          </a:prstGeom>
        </p:spPr>
        <p:txBody>
          <a:bodyPr vert="horz" lIns="91735" tIns="45868" rIns="91735" bIns="45868" rtlCol="0"/>
          <a:lstStyle>
            <a:lvl1pPr algn="r">
              <a:defRPr sz="1200">
                <a:latin typeface="Noto Sans KR" panose="020B0500000000000000" pitchFamily="34" charset="-127"/>
                <a:ea typeface="Noto Sans KR" panose="020B0500000000000000" pitchFamily="34" charset="-127"/>
              </a:defRPr>
            </a:lvl1pPr>
          </a:lstStyle>
          <a:p>
            <a:fld id="{CD9A59D4-707F-4B72-8FCD-8AE07A929DF0}" type="datetimeFigureOut">
              <a:rPr lang="ko-KR" altLang="en-US" smtClean="0"/>
              <a:pPr/>
              <a:t>2024-02-05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5013" y="744538"/>
            <a:ext cx="2789237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5" tIns="45868" rIns="91735" bIns="45868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57" y="4715391"/>
            <a:ext cx="5438140" cy="4467461"/>
          </a:xfrm>
          <a:prstGeom prst="rect">
            <a:avLst/>
          </a:prstGeom>
        </p:spPr>
        <p:txBody>
          <a:bodyPr vert="horz" lIns="91735" tIns="45868" rIns="91735" bIns="45868" rtlCol="0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9202"/>
            <a:ext cx="2946448" cy="495858"/>
          </a:xfrm>
          <a:prstGeom prst="rect">
            <a:avLst/>
          </a:prstGeom>
        </p:spPr>
        <p:txBody>
          <a:bodyPr vert="horz" lIns="91735" tIns="45868" rIns="91735" bIns="45868" rtlCol="0" anchor="b"/>
          <a:lstStyle>
            <a:lvl1pPr algn="l">
              <a:defRPr sz="1200">
                <a:latin typeface="Noto Sans KR" panose="020B0500000000000000" pitchFamily="34" charset="-127"/>
                <a:ea typeface="Noto Sans KR" panose="020B0500000000000000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1229" y="9429202"/>
            <a:ext cx="2944869" cy="495858"/>
          </a:xfrm>
          <a:prstGeom prst="rect">
            <a:avLst/>
          </a:prstGeom>
        </p:spPr>
        <p:txBody>
          <a:bodyPr vert="horz" lIns="91735" tIns="45868" rIns="91735" bIns="45868" rtlCol="0" anchor="b"/>
          <a:lstStyle>
            <a:lvl1pPr algn="r">
              <a:defRPr sz="1200">
                <a:latin typeface="Noto Sans KR" panose="020B0500000000000000" pitchFamily="34" charset="-127"/>
                <a:ea typeface="Noto Sans KR" panose="020B0500000000000000" pitchFamily="34" charset="-127"/>
              </a:defRPr>
            </a:lvl1pPr>
          </a:lstStyle>
          <a:p>
            <a:fld id="{887AFBF4-5702-489D-A14C-DD2855194A6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5413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Noto Sans KR" panose="020B0500000000000000" pitchFamily="34" charset="-127"/>
        <a:ea typeface="Noto Sans KR" panose="020B0500000000000000" pitchFamily="34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Noto Sans KR" panose="020B0500000000000000" pitchFamily="34" charset="-127"/>
        <a:ea typeface="Noto Sans KR" panose="020B0500000000000000" pitchFamily="34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Noto Sans KR" panose="020B0500000000000000" pitchFamily="34" charset="-127"/>
        <a:ea typeface="Noto Sans KR" panose="020B0500000000000000" pitchFamily="34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Noto Sans KR" panose="020B0500000000000000" pitchFamily="34" charset="-127"/>
        <a:ea typeface="Noto Sans KR" panose="020B0500000000000000" pitchFamily="34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Noto Sans KR" panose="020B0500000000000000" pitchFamily="34" charset="-127"/>
        <a:ea typeface="Noto Sans KR" panose="020B0500000000000000" pitchFamily="34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7AFBF4-5702-489D-A14C-DD2855194A6D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5056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74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94A8-D43C-499B-BE6A-16357B28A1E8}" type="datetimeFigureOut">
              <a:rPr lang="ko-KR" altLang="en-US" smtClean="0"/>
              <a:pPr/>
              <a:t>2024-02-05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234-6259-4E94-84E2-46024E5C468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94A8-D43C-499B-BE6A-16357B28A1E8}" type="datetimeFigureOut">
              <a:rPr lang="ko-KR" altLang="en-US" smtClean="0"/>
              <a:pPr/>
              <a:t>2024-02-05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234-6259-4E94-84E2-46024E5C468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25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94A8-D43C-499B-BE6A-16357B28A1E8}" type="datetimeFigureOut">
              <a:rPr lang="ko-KR" altLang="en-US" smtClean="0"/>
              <a:pPr/>
              <a:t>2024-02-05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234-6259-4E94-84E2-46024E5C468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7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7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94A8-D43C-499B-BE6A-16357B28A1E8}" type="datetimeFigureOut">
              <a:rPr lang="ko-KR" altLang="en-US" smtClean="0"/>
              <a:pPr/>
              <a:t>2024-02-05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234-6259-4E94-84E2-46024E5C468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4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4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94A8-D43C-499B-BE6A-16357B28A1E8}" type="datetimeFigureOut">
              <a:rPr lang="ko-KR" altLang="en-US" smtClean="0"/>
              <a:pPr/>
              <a:t>2024-02-05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234-6259-4E94-84E2-46024E5C468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94A8-D43C-499B-BE6A-16357B28A1E8}" type="datetimeFigureOut">
              <a:rPr lang="ko-KR" altLang="en-US" smtClean="0"/>
              <a:pPr/>
              <a:t>2024-02-05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234-6259-4E94-84E2-46024E5C468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6168596" y="8677964"/>
            <a:ext cx="64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49B9A1CC-CF23-404A-A754-6B4803B2A082}" type="slidenum">
              <a:rPr lang="id-ID" sz="1200" smtClean="0">
                <a:solidFill>
                  <a:schemeClr val="bg2">
                    <a:lumMod val="25000"/>
                  </a:schemeClr>
                </a:solidFill>
                <a:latin typeface="Noto Sans KR Thin" panose="020B0200000000000000" pitchFamily="34" charset="-127"/>
                <a:ea typeface="Noto Sans KR Thin" panose="020B0200000000000000" pitchFamily="34" charset="-127"/>
              </a:rPr>
              <a:pPr algn="l"/>
              <a:t>‹#›</a:t>
            </a:fld>
            <a:endParaRPr lang="id-ID" sz="1200" dirty="0">
              <a:solidFill>
                <a:schemeClr val="bg2">
                  <a:lumMod val="25000"/>
                </a:schemeClr>
              </a:solidFill>
              <a:latin typeface="Noto Sans KR Thin" panose="020B0200000000000000" pitchFamily="34" charset="-127"/>
              <a:ea typeface="Noto Sans KR Thin" panose="020B0200000000000000" pitchFamily="34" charset="-127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5663089" y="8656711"/>
            <a:ext cx="650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Noto Sans KR Thin" panose="020B0200000000000000" pitchFamily="34" charset="-127"/>
                <a:ea typeface="Noto Sans KR Thin" panose="020B0200000000000000" pitchFamily="34" charset="-127"/>
              </a:rPr>
              <a:t>PAGE</a:t>
            </a:r>
            <a:r>
              <a:rPr lang="id-ID" sz="1400" b="1" dirty="0">
                <a:solidFill>
                  <a:schemeClr val="bg2">
                    <a:lumMod val="25000"/>
                  </a:schemeClr>
                </a:solidFill>
                <a:latin typeface="Noto Sans KR Medium" panose="020B0600000000000000" pitchFamily="34" charset="-127"/>
              </a:rPr>
              <a:t>  </a:t>
            </a:r>
          </a:p>
        </p:txBody>
      </p:sp>
      <p:sp>
        <p:nvSpPr>
          <p:cNvPr id="7" name="타원 6"/>
          <p:cNvSpPr/>
          <p:nvPr userDrawn="1"/>
        </p:nvSpPr>
        <p:spPr>
          <a:xfrm>
            <a:off x="6147213" y="8793009"/>
            <a:ext cx="45719" cy="4571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2">
                  <a:lumMod val="25000"/>
                </a:schemeClr>
              </a:solidFill>
              <a:latin typeface="Noto Sans KR Light" panose="020B0300000000000000" pitchFamily="34" charset="-127"/>
              <a:ea typeface="Noto Sans KR Medium" panose="020B0600000000000000" pitchFamily="34" charset="-127"/>
            </a:endParaRPr>
          </a:p>
        </p:txBody>
      </p:sp>
      <p:cxnSp>
        <p:nvCxnSpPr>
          <p:cNvPr id="9" name="직선 연결선 8"/>
          <p:cNvCxnSpPr/>
          <p:nvPr userDrawn="1"/>
        </p:nvCxnSpPr>
        <p:spPr bwMode="auto">
          <a:xfrm>
            <a:off x="547755" y="1619672"/>
            <a:ext cx="5689557" cy="0"/>
          </a:xfrm>
          <a:prstGeom prst="line">
            <a:avLst/>
          </a:prstGeo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 w="19050" cap="flat" cmpd="sng" algn="ctr">
            <a:solidFill>
              <a:srgbClr val="B5BFC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직사각형 9"/>
          <p:cNvSpPr/>
          <p:nvPr userDrawn="1"/>
        </p:nvSpPr>
        <p:spPr>
          <a:xfrm>
            <a:off x="0" y="0"/>
            <a:ext cx="6858000" cy="258366"/>
          </a:xfrm>
          <a:prstGeom prst="rect">
            <a:avLst/>
          </a:prstGeom>
          <a:gradFill>
            <a:gsLst>
              <a:gs pos="0">
                <a:srgbClr val="254061"/>
              </a:gs>
              <a:gs pos="100000">
                <a:srgbClr val="1E344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492896" y="22046"/>
            <a:ext cx="38208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B</a:t>
            </a:r>
            <a:r>
              <a:rPr lang="en-US" altLang="ko-KR" sz="800" baseline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 Series  ∣ DIGITAL ELECTRIC PRESS</a:t>
            </a:r>
            <a:endParaRPr lang="ko-KR" altLang="en-US" sz="6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16" name="직사각형 15"/>
          <p:cNvSpPr/>
          <p:nvPr userDrawn="1"/>
        </p:nvSpPr>
        <p:spPr>
          <a:xfrm>
            <a:off x="476672" y="704326"/>
            <a:ext cx="7563568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chemeClr val="bg2">
                    <a:lumMod val="10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  <a:cs typeface="Tahoma" panose="020B0604030504040204" pitchFamily="34" charset="0"/>
              </a:rPr>
              <a:t>User Manual</a:t>
            </a: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bg2">
                    <a:lumMod val="10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  <a:cs typeface="Tahoma" panose="020B0604030504040204" pitchFamily="34" charset="0"/>
              </a:rPr>
              <a:t>B Series, Digital Electric Press, valid for TPU-001 -</a:t>
            </a: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bg2">
                    <a:lumMod val="10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  <a:cs typeface="Tahoma" panose="020B0604030504040204" pitchFamily="34" charset="0"/>
              </a:rPr>
              <a:t>10/21/2022</a:t>
            </a:r>
          </a:p>
        </p:txBody>
      </p:sp>
      <p:sp>
        <p:nvSpPr>
          <p:cNvPr id="17" name="직사각형 16"/>
          <p:cNvSpPr/>
          <p:nvPr userDrawn="1"/>
        </p:nvSpPr>
        <p:spPr>
          <a:xfrm>
            <a:off x="102175" y="8877206"/>
            <a:ext cx="2894777" cy="159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900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Copyright </a:t>
            </a:r>
            <a:r>
              <a:rPr lang="en-US" altLang="ko-KR" sz="900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  <a:cs typeface="Times New Roman"/>
              </a:rPr>
              <a:t>© by</a:t>
            </a:r>
            <a:r>
              <a:rPr lang="ko-KR" altLang="en-US" sz="900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  <a:cs typeface="Times New Roman"/>
              </a:rPr>
              <a:t>  </a:t>
            </a:r>
            <a:r>
              <a:rPr lang="en-US" altLang="ko-KR" sz="900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  <a:cs typeface="Times New Roman"/>
              </a:rPr>
              <a:t>TERALEADER All right reserved.</a:t>
            </a:r>
            <a:endParaRPr lang="en-US" altLang="ko-KR" sz="900" dirty="0">
              <a:solidFill>
                <a:schemeClr val="tx1"/>
              </a:solidFill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6168596" y="8677964"/>
            <a:ext cx="64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49B9A1CC-CF23-404A-A754-6B4803B2A082}" type="slidenum">
              <a:rPr lang="id-ID" sz="1200" smtClean="0">
                <a:solidFill>
                  <a:schemeClr val="bg2">
                    <a:lumMod val="25000"/>
                  </a:schemeClr>
                </a:solidFill>
                <a:latin typeface="Noto Sans KR Thin" panose="020B0200000000000000" pitchFamily="34" charset="-127"/>
                <a:ea typeface="Noto Sans KR Thin" panose="020B0200000000000000" pitchFamily="34" charset="-127"/>
              </a:rPr>
              <a:pPr algn="l"/>
              <a:t>‹#›</a:t>
            </a:fld>
            <a:endParaRPr lang="id-ID" sz="1200" dirty="0">
              <a:solidFill>
                <a:schemeClr val="bg2">
                  <a:lumMod val="25000"/>
                </a:schemeClr>
              </a:solidFill>
              <a:latin typeface="Noto Sans KR Thin" panose="020B0200000000000000" pitchFamily="34" charset="-127"/>
              <a:ea typeface="Noto Sans KR Thin" panose="020B0200000000000000" pitchFamily="34" charset="-127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5663089" y="8656711"/>
            <a:ext cx="650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Noto Sans KR Thin" panose="020B0200000000000000" pitchFamily="34" charset="-127"/>
                <a:ea typeface="Noto Sans KR Thin" panose="020B0200000000000000" pitchFamily="34" charset="-127"/>
              </a:rPr>
              <a:t>PAGE</a:t>
            </a:r>
            <a:r>
              <a:rPr lang="id-ID" sz="1400" b="1" dirty="0">
                <a:solidFill>
                  <a:schemeClr val="bg2">
                    <a:lumMod val="25000"/>
                  </a:schemeClr>
                </a:solidFill>
                <a:latin typeface="Noto Sans KR Medium" panose="020B0600000000000000" pitchFamily="34" charset="-127"/>
              </a:rPr>
              <a:t>  </a:t>
            </a:r>
          </a:p>
        </p:txBody>
      </p:sp>
      <p:sp>
        <p:nvSpPr>
          <p:cNvPr id="10" name="타원 9"/>
          <p:cNvSpPr/>
          <p:nvPr userDrawn="1"/>
        </p:nvSpPr>
        <p:spPr>
          <a:xfrm>
            <a:off x="6147213" y="8793009"/>
            <a:ext cx="45719" cy="4571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2">
                  <a:lumMod val="25000"/>
                </a:schemeClr>
              </a:solidFill>
              <a:latin typeface="Noto Sans KR Light" panose="020B0300000000000000" pitchFamily="34" charset="-127"/>
              <a:ea typeface="Noto Sans KR Medium" panose="020B0600000000000000" pitchFamily="34" charset="-127"/>
            </a:endParaRPr>
          </a:p>
        </p:txBody>
      </p:sp>
      <p:sp>
        <p:nvSpPr>
          <p:cNvPr id="12" name="직사각형 11"/>
          <p:cNvSpPr/>
          <p:nvPr userDrawn="1"/>
        </p:nvSpPr>
        <p:spPr>
          <a:xfrm>
            <a:off x="0" y="0"/>
            <a:ext cx="6858000" cy="258366"/>
          </a:xfrm>
          <a:prstGeom prst="rect">
            <a:avLst/>
          </a:prstGeom>
          <a:gradFill>
            <a:gsLst>
              <a:gs pos="0">
                <a:srgbClr val="254061"/>
              </a:gs>
              <a:gs pos="100000">
                <a:srgbClr val="1E344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2492896" y="22046"/>
            <a:ext cx="38208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B</a:t>
            </a:r>
            <a:r>
              <a:rPr lang="en-US" altLang="ko-KR" sz="800" baseline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 Series  ∣ DIGITAL ELECTRIC PRESS</a:t>
            </a:r>
            <a:endParaRPr lang="ko-KR" altLang="en-US" sz="6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102175" y="8877206"/>
            <a:ext cx="2894777" cy="159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900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Copyright </a:t>
            </a:r>
            <a:r>
              <a:rPr lang="en-US" altLang="ko-KR" sz="900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  <a:cs typeface="Times New Roman"/>
              </a:rPr>
              <a:t>© by</a:t>
            </a:r>
            <a:r>
              <a:rPr lang="ko-KR" altLang="en-US" sz="900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  <a:cs typeface="Times New Roman"/>
              </a:rPr>
              <a:t>  </a:t>
            </a:r>
            <a:r>
              <a:rPr lang="en-US" altLang="ko-KR" sz="900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  <a:cs typeface="Times New Roman"/>
              </a:rPr>
              <a:t>TERALEADER All right reserved.</a:t>
            </a:r>
            <a:endParaRPr lang="en-US" altLang="ko-KR" sz="900" dirty="0">
              <a:solidFill>
                <a:schemeClr val="tx1"/>
              </a:solidFill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94A8-D43C-499B-BE6A-16357B28A1E8}" type="datetimeFigureOut">
              <a:rPr lang="ko-KR" altLang="en-US" smtClean="0"/>
              <a:pPr/>
              <a:t>2024-02-05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234-6259-4E94-84E2-46024E5C468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94A8-D43C-499B-BE6A-16357B28A1E8}" type="datetimeFigureOut">
              <a:rPr lang="ko-KR" altLang="en-US" smtClean="0"/>
              <a:pPr/>
              <a:t>2024-02-05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234-6259-4E94-84E2-46024E5C468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91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91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94A8-D43C-499B-BE6A-16357B28A1E8}" type="datetimeFigureOut">
              <a:rPr lang="ko-KR" altLang="en-US" smtClean="0"/>
              <a:pPr/>
              <a:t>2024-02-05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9234-6259-4E94-84E2-46024E5C468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7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41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defRPr>
            </a:lvl1pPr>
          </a:lstStyle>
          <a:p>
            <a:fld id="{9B8A94A8-D43C-499B-BE6A-16357B28A1E8}" type="datetimeFigureOut">
              <a:rPr lang="ko-KR" altLang="en-US" smtClean="0"/>
              <a:pPr/>
              <a:t>2024-02-05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41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41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defRPr>
            </a:lvl1pPr>
          </a:lstStyle>
          <a:p>
            <a:fld id="{792F9234-6259-4E94-84E2-46024E5C468C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Noto Sans KR" panose="020B0500000000000000" pitchFamily="34" charset="-127"/>
          <a:ea typeface="Noto Sans KR" panose="020B0500000000000000" pitchFamily="34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Noto Sans KR" panose="020B0500000000000000" pitchFamily="34" charset="-127"/>
          <a:ea typeface="Noto Sans KR" panose="020B0500000000000000" pitchFamily="34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Noto Sans KR" panose="020B0500000000000000" pitchFamily="34" charset="-127"/>
          <a:ea typeface="Noto Sans KR" panose="020B0500000000000000" pitchFamily="34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Noto Sans KR" panose="020B0500000000000000" pitchFamily="34" charset="-127"/>
          <a:ea typeface="Noto Sans KR" panose="020B0500000000000000" pitchFamily="34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Noto Sans KR" panose="020B0500000000000000" pitchFamily="34" charset="-127"/>
          <a:ea typeface="Noto Sans KR" panose="020B0500000000000000" pitchFamily="34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Noto Sans KR" panose="020B0500000000000000" pitchFamily="34" charset="-127"/>
          <a:ea typeface="Noto Sans KR" panose="020B0500000000000000" pitchFamily="34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65" y="1669933"/>
            <a:ext cx="7931982" cy="5287988"/>
          </a:xfrm>
          <a:prstGeom prst="rect">
            <a:avLst/>
          </a:prstGeom>
        </p:spPr>
      </p:pic>
      <p:sp>
        <p:nvSpPr>
          <p:cNvPr id="180229" name="Text Box 5"/>
          <p:cNvSpPr txBox="1">
            <a:spLocks noChangeArrowheads="1"/>
          </p:cNvSpPr>
          <p:nvPr/>
        </p:nvSpPr>
        <p:spPr bwMode="auto">
          <a:xfrm>
            <a:off x="116169" y="1954909"/>
            <a:ext cx="6552728" cy="157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ko-KR" sz="2000" dirty="0">
                <a:latin typeface="Noto Sans KR" panose="020B0500000000000000" pitchFamily="34" charset="-127"/>
                <a:ea typeface="Noto Sans KR" panose="020B0500000000000000" pitchFamily="34" charset="-127"/>
              </a:rPr>
              <a:t>B Series, </a:t>
            </a:r>
            <a:r>
              <a:rPr lang="en-US" altLang="ko-KR" sz="2000" dirty="0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Digital </a:t>
            </a:r>
            <a:r>
              <a:rPr lang="en-US" altLang="ko-KR" sz="2000" dirty="0" err="1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Loadcell</a:t>
            </a:r>
            <a:r>
              <a:rPr lang="en-US" altLang="ko-KR" sz="2000" dirty="0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 Indicator</a:t>
            </a:r>
            <a:endParaRPr lang="en-US" altLang="ko-KR" sz="2000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cxnSp>
        <p:nvCxnSpPr>
          <p:cNvPr id="19" name="직선 연결선 18"/>
          <p:cNvCxnSpPr/>
          <p:nvPr/>
        </p:nvCxnSpPr>
        <p:spPr bwMode="auto">
          <a:xfrm>
            <a:off x="547755" y="1619672"/>
            <a:ext cx="5689557" cy="0"/>
          </a:xfrm>
          <a:prstGeom prst="line">
            <a:avLst/>
          </a:prstGeo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</a:gradFill>
          <a:ln w="19050" cap="flat" cmpd="sng" algn="ctr">
            <a:solidFill>
              <a:srgbClr val="B5BFC5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직사각형 22"/>
          <p:cNvSpPr/>
          <p:nvPr/>
        </p:nvSpPr>
        <p:spPr>
          <a:xfrm>
            <a:off x="476672" y="704326"/>
            <a:ext cx="7563568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>
                <a:solidFill>
                  <a:schemeClr val="bg2">
                    <a:lumMod val="10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  <a:cs typeface="Tahoma" panose="020B0604030504040204" pitchFamily="34" charset="0"/>
              </a:rPr>
              <a:t>User Manual</a:t>
            </a:r>
          </a:p>
          <a:p>
            <a:pPr>
              <a:lnSpc>
                <a:spcPct val="150000"/>
              </a:lnSpc>
            </a:pPr>
            <a:r>
              <a:rPr lang="en-US" altLang="ko-KR" sz="800" dirty="0">
                <a:solidFill>
                  <a:schemeClr val="bg2">
                    <a:lumMod val="10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  <a:cs typeface="Tahoma" panose="020B0604030504040204" pitchFamily="34" charset="0"/>
              </a:rPr>
              <a:t>B Series, Digital </a:t>
            </a:r>
            <a:r>
              <a:rPr lang="en-US" altLang="ko-KR" sz="800" dirty="0" err="1" smtClean="0">
                <a:solidFill>
                  <a:schemeClr val="bg2">
                    <a:lumMod val="10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  <a:cs typeface="Tahoma" panose="020B0604030504040204" pitchFamily="34" charset="0"/>
              </a:rPr>
              <a:t>Loadcell</a:t>
            </a:r>
            <a:r>
              <a:rPr lang="en-US" altLang="ko-KR" sz="800" dirty="0" smtClean="0">
                <a:solidFill>
                  <a:schemeClr val="bg2">
                    <a:lumMod val="10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  <a:cs typeface="Tahoma" panose="020B0604030504040204" pitchFamily="34" charset="0"/>
              </a:rPr>
              <a:t> Indicator, </a:t>
            </a:r>
            <a:r>
              <a:rPr lang="en-US" altLang="ko-KR" sz="800" dirty="0">
                <a:solidFill>
                  <a:schemeClr val="bg2">
                    <a:lumMod val="10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  <a:cs typeface="Tahoma" panose="020B0604030504040204" pitchFamily="34" charset="0"/>
              </a:rPr>
              <a:t>valid for </a:t>
            </a:r>
            <a:r>
              <a:rPr lang="en-US" altLang="ko-KR" sz="800" dirty="0" smtClean="0">
                <a:solidFill>
                  <a:schemeClr val="bg2">
                    <a:lumMod val="10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  <a:cs typeface="Tahoma" panose="020B0604030504040204" pitchFamily="34" charset="0"/>
              </a:rPr>
              <a:t>TPU-1109 -LI</a:t>
            </a:r>
            <a:endParaRPr lang="en-US" altLang="ko-KR" sz="800" dirty="0">
              <a:solidFill>
                <a:schemeClr val="bg2">
                  <a:lumMod val="10000"/>
                </a:schemeClr>
              </a:solidFill>
              <a:latin typeface="Noto Sans KR Light" panose="020B0300000000000000" pitchFamily="34" charset="-127"/>
              <a:ea typeface="Noto Sans KR Light" panose="020B0300000000000000" pitchFamily="34" charset="-127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800" dirty="0" smtClean="0">
                <a:solidFill>
                  <a:schemeClr val="bg2">
                    <a:lumMod val="10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  <a:cs typeface="Tahoma" panose="020B0604030504040204" pitchFamily="34" charset="0"/>
              </a:rPr>
              <a:t>02</a:t>
            </a:r>
            <a:r>
              <a:rPr lang="en-US" altLang="ko-KR" sz="800" dirty="0" smtClean="0">
                <a:solidFill>
                  <a:schemeClr val="bg2">
                    <a:lumMod val="10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  <a:cs typeface="Tahoma" panose="020B0604030504040204" pitchFamily="34" charset="0"/>
              </a:rPr>
              <a:t>/05/2024</a:t>
            </a:r>
            <a:endParaRPr lang="en-US" altLang="ko-KR" sz="800" dirty="0">
              <a:solidFill>
                <a:schemeClr val="bg2">
                  <a:lumMod val="10000"/>
                </a:schemeClr>
              </a:solidFill>
              <a:latin typeface="Noto Sans KR Light" panose="020B0300000000000000" pitchFamily="34" charset="-127"/>
              <a:ea typeface="Noto Sans KR Light" panose="020B0300000000000000" pitchFamily="34" charset="-127"/>
              <a:cs typeface="Tahoma" panose="020B0604030504040204" pitchFamily="34" charset="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0" y="0"/>
            <a:ext cx="6858000" cy="258366"/>
          </a:xfrm>
          <a:prstGeom prst="rect">
            <a:avLst/>
          </a:prstGeom>
          <a:gradFill>
            <a:gsLst>
              <a:gs pos="0">
                <a:srgbClr val="254061"/>
              </a:gs>
              <a:gs pos="100000">
                <a:srgbClr val="1E344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5851" y="21461"/>
            <a:ext cx="38208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TERALEADER</a:t>
            </a:r>
            <a:r>
              <a:rPr lang="en-US" altLang="ko-KR" sz="7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 </a:t>
            </a:r>
            <a:r>
              <a:rPr lang="en-US" altLang="ko-KR" sz="5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World Best R&amp;D Technology!</a:t>
            </a:r>
            <a:endParaRPr lang="ko-KR" altLang="en-US" sz="6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26" name="직사각형 25"/>
          <p:cNvSpPr/>
          <p:nvPr/>
        </p:nvSpPr>
        <p:spPr>
          <a:xfrm flipH="1">
            <a:off x="5164863" y="862843"/>
            <a:ext cx="94391" cy="616537"/>
          </a:xfrm>
          <a:prstGeom prst="rect">
            <a:avLst/>
          </a:prstGeom>
          <a:solidFill>
            <a:srgbClr val="25406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 Bold" panose="020B0600000101010101" pitchFamily="50" charset="-127"/>
              <a:ea typeface="Noto Sans KR" panose="020B050000000000000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5A3585E-EB1F-4E27-AAFB-EFB617C89815}"/>
              </a:ext>
            </a:extLst>
          </p:cNvPr>
          <p:cNvSpPr txBox="1"/>
          <p:nvPr/>
        </p:nvSpPr>
        <p:spPr>
          <a:xfrm>
            <a:off x="5349214" y="1061855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</a:rPr>
              <a:t>TPU-1109-LI </a:t>
            </a:r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</a:rPr>
              <a:t/>
            </a:r>
            <a:b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KR Light" panose="020B0300000000000000" pitchFamily="34" charset="-127"/>
                <a:ea typeface="Noto Sans KR Light" panose="020B0300000000000000" pitchFamily="34" charset="-127"/>
              </a:rPr>
            </a:b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Noto Sans KR Light" panose="020B0300000000000000" pitchFamily="34" charset="-127"/>
              <a:ea typeface="Noto Sans KR Light" panose="020B0300000000000000" pitchFamily="34" charset="-127"/>
            </a:endParaRPr>
          </a:p>
        </p:txBody>
      </p:sp>
      <p:pic>
        <p:nvPicPr>
          <p:cNvPr id="14" name="Picture 2" descr="C:\Users\STPark\Desktop\테라리더마크시안\무제-2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540" y="8028384"/>
            <a:ext cx="1954460" cy="132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18">
            <a:extLst>
              <a:ext uri="{FF2B5EF4-FFF2-40B4-BE49-F238E27FC236}">
                <a16:creationId xmlns:a16="http://schemas.microsoft.com/office/drawing/2014/main" id="{6F4A1429-3D15-4948-BCA3-36613759B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640" y="8532440"/>
            <a:ext cx="9867273" cy="44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lIns="100134" tIns="50067" rIns="100134" bIns="50067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55675" eaLnBrk="0" latinLnBrk="0" hangingPunct="0">
              <a:defRPr/>
            </a:pPr>
            <a:r>
              <a:rPr lang="en-US" altLang="ko-KR" sz="800" dirty="0">
                <a:effectLst>
                  <a:outerShdw blurRad="38100" dist="38100" dir="2700000" algn="tl">
                    <a:srgbClr val="FFFFFF"/>
                  </a:outerShdw>
                </a:effectLst>
                <a:latin typeface="Noto Sans KR Light" panose="020B0300000000000000" pitchFamily="34" charset="-127"/>
                <a:ea typeface="Noto Sans KR Light" panose="020B0300000000000000" pitchFamily="34" charset="-127"/>
              </a:rPr>
              <a:t>Head Office / Factory</a:t>
            </a:r>
          </a:p>
          <a:p>
            <a:pPr defTabSz="955675" eaLnBrk="0" latinLnBrk="0" hangingPunct="0">
              <a:defRPr/>
            </a:pPr>
            <a:r>
              <a:rPr lang="en-US" altLang="ko-KR" sz="800" dirty="0">
                <a:effectLst>
                  <a:outerShdw blurRad="38100" dist="38100" dir="2700000" algn="tl">
                    <a:srgbClr val="FFFFFF"/>
                  </a:outerShdw>
                </a:effectLst>
                <a:latin typeface="Noto Sans KR Light" panose="020B0300000000000000" pitchFamily="34" charset="-127"/>
                <a:ea typeface="Noto Sans KR Light" panose="020B0300000000000000" pitchFamily="34" charset="-127"/>
              </a:rPr>
              <a:t>Daedeok Biz Center B-318, 17, Techno 4-ro, Yuseong-gu, Daejeon, Korea (34013) </a:t>
            </a:r>
            <a:br>
              <a:rPr lang="en-US" altLang="ko-KR" sz="800" dirty="0">
                <a:effectLst>
                  <a:outerShdw blurRad="38100" dist="38100" dir="2700000" algn="tl">
                    <a:srgbClr val="FFFFFF"/>
                  </a:outerShdw>
                </a:effectLst>
                <a:latin typeface="Noto Sans KR Light" panose="020B0300000000000000" pitchFamily="34" charset="-127"/>
                <a:ea typeface="Noto Sans KR Light" panose="020B0300000000000000" pitchFamily="34" charset="-127"/>
              </a:rPr>
            </a:br>
            <a:r>
              <a:rPr lang="en-US" altLang="ko-KR" sz="800" dirty="0">
                <a:effectLst>
                  <a:outerShdw blurRad="38100" dist="38100" dir="2700000" algn="tl">
                    <a:srgbClr val="FFFFFF"/>
                  </a:outerShdw>
                </a:effectLst>
                <a:latin typeface="Noto Sans KR Light" panose="020B0300000000000000" pitchFamily="34" charset="-127"/>
                <a:ea typeface="Noto Sans KR Light" panose="020B0300000000000000" pitchFamily="34" charset="-127"/>
              </a:rPr>
              <a:t>Tel. 82-42-368-1399 Fax 82-42-368-1398 / Home Page : http://www.teraleader.com</a:t>
            </a:r>
          </a:p>
        </p:txBody>
      </p:sp>
    </p:spTree>
    <p:extLst>
      <p:ext uri="{BB962C8B-B14F-4D97-AF65-F5344CB8AC3E}">
        <p14:creationId xmlns:p14="http://schemas.microsoft.com/office/powerpoint/2010/main" val="47162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88" y="2549849"/>
            <a:ext cx="5021320" cy="2212292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260648" y="395536"/>
            <a:ext cx="5400599" cy="611561"/>
            <a:chOff x="260648" y="262055"/>
            <a:chExt cx="5007508" cy="637536"/>
          </a:xfrm>
          <a:noFill/>
        </p:grpSpPr>
        <p:sp>
          <p:nvSpPr>
            <p:cNvPr id="5" name="한쪽 모서리가 둥근 사각형 4"/>
            <p:cNvSpPr/>
            <p:nvPr/>
          </p:nvSpPr>
          <p:spPr>
            <a:xfrm rot="10800000">
              <a:off x="260648" y="262055"/>
              <a:ext cx="4339841" cy="637536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94181" y="428608"/>
              <a:ext cx="4873975" cy="3529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1. Getting Started</a:t>
              </a:r>
              <a:endParaRPr lang="ko-KR" altLang="en-US" sz="1600" b="1" dirty="0">
                <a:solidFill>
                  <a:schemeClr val="accent1">
                    <a:lumMod val="7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133814"/>
              </p:ext>
            </p:extLst>
          </p:nvPr>
        </p:nvGraphicFramePr>
        <p:xfrm>
          <a:off x="584684" y="1043570"/>
          <a:ext cx="5688632" cy="339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1-1. </a:t>
                      </a:r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소프트웨어 설치 시작</a:t>
                      </a:r>
                      <a:endParaRPr lang="ko-KR" altLang="ko-KR" sz="1050" b="1" dirty="0">
                        <a:solidFill>
                          <a:schemeClr val="bg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lumMod val="50000"/>
                          </a:schemeClr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:a16="http://schemas.microsoft.com/office/drawing/2014/main" id="{00C94C1D-DD70-4810-A65B-307FFCDC4E77}"/>
              </a:ext>
            </a:extLst>
          </p:cNvPr>
          <p:cNvSpPr/>
          <p:nvPr/>
        </p:nvSpPr>
        <p:spPr>
          <a:xfrm>
            <a:off x="765425" y="3629568"/>
            <a:ext cx="431327" cy="14392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8265F5-C0CC-4A70-8CB2-7CADC96AAF92}"/>
              </a:ext>
            </a:extLst>
          </p:cNvPr>
          <p:cNvSpPr txBox="1"/>
          <p:nvPr/>
        </p:nvSpPr>
        <p:spPr>
          <a:xfrm>
            <a:off x="514868" y="3488118"/>
            <a:ext cx="250225" cy="28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①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5822112-6A35-4881-B347-ED77925EFD11}"/>
              </a:ext>
            </a:extLst>
          </p:cNvPr>
          <p:cNvSpPr txBox="1"/>
          <p:nvPr/>
        </p:nvSpPr>
        <p:spPr>
          <a:xfrm>
            <a:off x="453826" y="2204616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* </a:t>
            </a:r>
            <a:r>
              <a:rPr lang="ko-KR" altLang="en-US" sz="1000" b="1" dirty="0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설치하실 프로그램의 이름이 </a:t>
            </a:r>
            <a:r>
              <a:rPr lang="en-US" altLang="ko-KR" sz="1000" b="1" dirty="0" err="1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Load&amp;Scale</a:t>
            </a:r>
            <a:r>
              <a:rPr lang="en-US" altLang="ko-KR" sz="1000" b="1" dirty="0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 </a:t>
            </a:r>
            <a:r>
              <a:rPr lang="en-US" altLang="ko-KR" sz="1000" b="1" dirty="0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Installer 202402 </a:t>
            </a:r>
            <a:r>
              <a:rPr lang="ko-KR" altLang="en-US" sz="1000" b="1" dirty="0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라고 명기되어 있는지 확인 부탁드립니다</a:t>
            </a:r>
            <a:r>
              <a:rPr lang="en-US" altLang="ko-KR" sz="1000" b="1" dirty="0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.</a:t>
            </a:r>
            <a:r>
              <a:rPr lang="en-US" altLang="ko-KR" sz="1000" b="1" dirty="0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 </a:t>
            </a:r>
            <a:endParaRPr lang="ko-KR" altLang="en-US" sz="1000" b="1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278161"/>
              </p:ext>
            </p:extLst>
          </p:nvPr>
        </p:nvGraphicFramePr>
        <p:xfrm>
          <a:off x="620688" y="6840065"/>
          <a:ext cx="5688632" cy="82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435">
                  <a:extLst>
                    <a:ext uri="{9D8B030D-6E8A-4147-A177-3AD203B41FA5}">
                      <a16:colId xmlns:a16="http://schemas.microsoft.com/office/drawing/2014/main" val="2329086025"/>
                    </a:ext>
                  </a:extLst>
                </a:gridCol>
                <a:gridCol w="5348197">
                  <a:extLst>
                    <a:ext uri="{9D8B030D-6E8A-4147-A177-3AD203B41FA5}">
                      <a16:colId xmlns:a16="http://schemas.microsoft.com/office/drawing/2014/main" val="3368126056"/>
                    </a:ext>
                  </a:extLst>
                </a:gridCol>
              </a:tblGrid>
              <a:tr h="276925">
                <a:tc gridSpan="2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050" b="1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설명 순서</a:t>
                      </a:r>
                      <a:endParaRPr lang="en-US" altLang="ko-KR" sz="1050" b="1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화면 설명</a:t>
                      </a:r>
                      <a:endParaRPr lang="en-US" altLang="ko-KR" sz="10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33800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①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Setup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을 눌러서 설치를 시작합니다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375923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②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설치가 완료되면 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Window 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시작에 </a:t>
                      </a:r>
                      <a:r>
                        <a:rPr lang="en-US" altLang="ko-KR" sz="1000" b="0" kern="1200" baseline="0" dirty="0" err="1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Loadcell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Indicator </a:t>
                      </a:r>
                      <a:r>
                        <a:rPr lang="ko-KR" altLang="en-US" sz="1000" b="0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폴더가 생성되며 실행이 가능합니다</a:t>
                      </a:r>
                      <a:r>
                        <a:rPr lang="en-US" altLang="ko-KR" sz="1000" b="0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311843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888" y="1818958"/>
            <a:ext cx="1771650" cy="238125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00C94C1D-DD70-4810-A65B-307FFCDC4E77}"/>
              </a:ext>
            </a:extLst>
          </p:cNvPr>
          <p:cNvSpPr/>
          <p:nvPr/>
        </p:nvSpPr>
        <p:spPr>
          <a:xfrm>
            <a:off x="2119836" y="1777088"/>
            <a:ext cx="2245268" cy="27999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/>
          <a:srcRect l="70967" t="15589" r="16920" b="67193"/>
          <a:stretch/>
        </p:blipFill>
        <p:spPr>
          <a:xfrm>
            <a:off x="2119836" y="4408380"/>
            <a:ext cx="2257363" cy="1804791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638F8922-3826-4B48-8E68-1A9AE6671404}"/>
              </a:ext>
            </a:extLst>
          </p:cNvPr>
          <p:cNvSpPr/>
          <p:nvPr/>
        </p:nvSpPr>
        <p:spPr>
          <a:xfrm>
            <a:off x="2420888" y="5146361"/>
            <a:ext cx="1944216" cy="36174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F8F5BD-740C-49DE-A475-EA3545FAF9DF}"/>
              </a:ext>
            </a:extLst>
          </p:cNvPr>
          <p:cNvSpPr txBox="1"/>
          <p:nvPr/>
        </p:nvSpPr>
        <p:spPr>
          <a:xfrm>
            <a:off x="2164792" y="5051005"/>
            <a:ext cx="250225" cy="28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57834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60648" y="395536"/>
            <a:ext cx="5400599" cy="611561"/>
            <a:chOff x="260648" y="262055"/>
            <a:chExt cx="5007508" cy="637536"/>
          </a:xfrm>
          <a:noFill/>
        </p:grpSpPr>
        <p:sp>
          <p:nvSpPr>
            <p:cNvPr id="5" name="한쪽 모서리가 둥근 사각형 4"/>
            <p:cNvSpPr/>
            <p:nvPr/>
          </p:nvSpPr>
          <p:spPr>
            <a:xfrm rot="10800000">
              <a:off x="260648" y="262055"/>
              <a:ext cx="4339841" cy="637536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94181" y="428608"/>
              <a:ext cx="4873975" cy="3529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1. Getting Started</a:t>
              </a:r>
              <a:endParaRPr lang="ko-KR" altLang="en-US" sz="1600" b="1" dirty="0">
                <a:solidFill>
                  <a:schemeClr val="accent1">
                    <a:lumMod val="7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584684" y="1043570"/>
          <a:ext cx="5688632" cy="339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1-1. </a:t>
                      </a:r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소프트웨어 설치 시작</a:t>
                      </a:r>
                      <a:endParaRPr lang="ko-KR" altLang="ko-KR" sz="1050" b="1" dirty="0">
                        <a:solidFill>
                          <a:schemeClr val="bg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lumMod val="50000"/>
                          </a:schemeClr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825719"/>
              </p:ext>
            </p:extLst>
          </p:nvPr>
        </p:nvGraphicFramePr>
        <p:xfrm>
          <a:off x="584684" y="6166444"/>
          <a:ext cx="5688632" cy="552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435">
                  <a:extLst>
                    <a:ext uri="{9D8B030D-6E8A-4147-A177-3AD203B41FA5}">
                      <a16:colId xmlns:a16="http://schemas.microsoft.com/office/drawing/2014/main" val="2329086025"/>
                    </a:ext>
                  </a:extLst>
                </a:gridCol>
                <a:gridCol w="5348197">
                  <a:extLst>
                    <a:ext uri="{9D8B030D-6E8A-4147-A177-3AD203B41FA5}">
                      <a16:colId xmlns:a16="http://schemas.microsoft.com/office/drawing/2014/main" val="3368126056"/>
                    </a:ext>
                  </a:extLst>
                </a:gridCol>
              </a:tblGrid>
              <a:tr h="276925">
                <a:tc gridSpan="2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050" b="1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설명 순서</a:t>
                      </a:r>
                      <a:endParaRPr lang="en-US" altLang="ko-KR" sz="1050" b="1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화면 설명</a:t>
                      </a:r>
                      <a:endParaRPr lang="en-US" altLang="ko-KR" sz="10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33800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①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파일 위치 열기 버튼을 클릭합니다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375923"/>
                  </a:ext>
                </a:extLst>
              </a:tr>
            </a:tbl>
          </a:graphicData>
        </a:graphic>
      </p:graphicFrame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2"/>
          <a:srcRect l="66242" b="55775"/>
          <a:stretch/>
        </p:blipFill>
        <p:spPr>
          <a:xfrm>
            <a:off x="980728" y="2157266"/>
            <a:ext cx="4365104" cy="3216685"/>
          </a:xfrm>
          <a:custGeom>
            <a:avLst/>
            <a:gdLst>
              <a:gd name="connsiteX0" fmla="*/ 1008112 w 8231560"/>
              <a:gd name="connsiteY0" fmla="*/ 0 h 6065912"/>
              <a:gd name="connsiteX1" fmla="*/ 8231560 w 8231560"/>
              <a:gd name="connsiteY1" fmla="*/ 0 h 6065912"/>
              <a:gd name="connsiteX2" fmla="*/ 8231560 w 8231560"/>
              <a:gd name="connsiteY2" fmla="*/ 6065912 h 6065912"/>
              <a:gd name="connsiteX3" fmla="*/ 1008112 w 8231560"/>
              <a:gd name="connsiteY3" fmla="*/ 6065912 h 6065912"/>
              <a:gd name="connsiteX4" fmla="*/ 1008112 w 8231560"/>
              <a:gd name="connsiteY4" fmla="*/ 4566081 h 6065912"/>
              <a:gd name="connsiteX5" fmla="*/ 0 w 8231560"/>
              <a:gd name="connsiteY5" fmla="*/ 4566081 h 6065912"/>
              <a:gd name="connsiteX6" fmla="*/ 0 w 8231560"/>
              <a:gd name="connsiteY6" fmla="*/ 3557969 h 6065912"/>
              <a:gd name="connsiteX7" fmla="*/ 1008112 w 8231560"/>
              <a:gd name="connsiteY7" fmla="*/ 3557969 h 6065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31560" h="6065912">
                <a:moveTo>
                  <a:pt x="1008112" y="0"/>
                </a:moveTo>
                <a:lnTo>
                  <a:pt x="8231560" y="0"/>
                </a:lnTo>
                <a:lnTo>
                  <a:pt x="8231560" y="6065912"/>
                </a:lnTo>
                <a:lnTo>
                  <a:pt x="1008112" y="6065912"/>
                </a:lnTo>
                <a:lnTo>
                  <a:pt x="1008112" y="4566081"/>
                </a:lnTo>
                <a:lnTo>
                  <a:pt x="0" y="4566081"/>
                </a:lnTo>
                <a:lnTo>
                  <a:pt x="0" y="3557969"/>
                </a:lnTo>
                <a:lnTo>
                  <a:pt x="1008112" y="3557969"/>
                </a:lnTo>
                <a:close/>
              </a:path>
            </a:pathLst>
          </a:custGeom>
        </p:spPr>
      </p:pic>
      <p:sp>
        <p:nvSpPr>
          <p:cNvPr id="36" name="직사각형 35">
            <a:extLst>
              <a:ext uri="{FF2B5EF4-FFF2-40B4-BE49-F238E27FC236}">
                <a16:creationId xmlns:a16="http://schemas.microsoft.com/office/drawing/2014/main" id="{00C94C1D-DD70-4810-A65B-307FFCDC4E77}"/>
              </a:ext>
            </a:extLst>
          </p:cNvPr>
          <p:cNvSpPr/>
          <p:nvPr/>
        </p:nvSpPr>
        <p:spPr>
          <a:xfrm>
            <a:off x="980728" y="4389514"/>
            <a:ext cx="1290273" cy="21456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98265F5-C0CC-4A70-8CB2-7CADC96AAF92}"/>
              </a:ext>
            </a:extLst>
          </p:cNvPr>
          <p:cNvSpPr txBox="1"/>
          <p:nvPr/>
        </p:nvSpPr>
        <p:spPr>
          <a:xfrm>
            <a:off x="730171" y="4248064"/>
            <a:ext cx="250225" cy="28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4273201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60648" y="395536"/>
            <a:ext cx="5400599" cy="611561"/>
            <a:chOff x="260648" y="262055"/>
            <a:chExt cx="5007508" cy="637536"/>
          </a:xfrm>
          <a:noFill/>
        </p:grpSpPr>
        <p:sp>
          <p:nvSpPr>
            <p:cNvPr id="5" name="한쪽 모서리가 둥근 사각형 4"/>
            <p:cNvSpPr/>
            <p:nvPr/>
          </p:nvSpPr>
          <p:spPr>
            <a:xfrm rot="10800000">
              <a:off x="260648" y="262055"/>
              <a:ext cx="4339841" cy="637536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94181" y="428608"/>
              <a:ext cx="4873975" cy="3529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1. Getting Started</a:t>
              </a:r>
              <a:endParaRPr lang="ko-KR" altLang="en-US" sz="1600" b="1" dirty="0">
                <a:solidFill>
                  <a:schemeClr val="accent1">
                    <a:lumMod val="7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584684" y="1043570"/>
          <a:ext cx="5688632" cy="339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1-1. </a:t>
                      </a:r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소프트웨어 설치 시작</a:t>
                      </a:r>
                      <a:endParaRPr lang="ko-KR" altLang="ko-KR" sz="1050" b="1" dirty="0">
                        <a:solidFill>
                          <a:schemeClr val="bg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lumMod val="50000"/>
                          </a:schemeClr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721547"/>
              </p:ext>
            </p:extLst>
          </p:nvPr>
        </p:nvGraphicFramePr>
        <p:xfrm>
          <a:off x="593140" y="6738933"/>
          <a:ext cx="5688632" cy="82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435">
                  <a:extLst>
                    <a:ext uri="{9D8B030D-6E8A-4147-A177-3AD203B41FA5}">
                      <a16:colId xmlns:a16="http://schemas.microsoft.com/office/drawing/2014/main" val="2329086025"/>
                    </a:ext>
                  </a:extLst>
                </a:gridCol>
                <a:gridCol w="5348197">
                  <a:extLst>
                    <a:ext uri="{9D8B030D-6E8A-4147-A177-3AD203B41FA5}">
                      <a16:colId xmlns:a16="http://schemas.microsoft.com/office/drawing/2014/main" val="3368126056"/>
                    </a:ext>
                  </a:extLst>
                </a:gridCol>
              </a:tblGrid>
              <a:tr h="276925">
                <a:tc gridSpan="2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050" b="1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설명 순서</a:t>
                      </a:r>
                      <a:endParaRPr lang="en-US" altLang="ko-KR" sz="1050" b="1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화면 설명</a:t>
                      </a:r>
                      <a:endParaRPr lang="en-US" altLang="ko-KR" sz="10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33800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①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900" b="1" kern="1200" baseline="0" dirty="0" err="1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Load&amp;Scale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program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이 한 개 생성된 것을 확인할 수 있습니다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375923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②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위 프로그램을 </a:t>
                      </a:r>
                      <a:r>
                        <a:rPr lang="en-US" altLang="ko-KR" sz="900" b="1" kern="1200" baseline="0" dirty="0" err="1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Ctr+C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, </a:t>
                      </a:r>
                      <a:r>
                        <a:rPr lang="en-US" altLang="ko-KR" sz="900" b="1" kern="1200" baseline="0" dirty="0" err="1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Ctr+V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를 눌러서 복사를 시도합니다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 </a:t>
                      </a:r>
                      <a:r>
                        <a:rPr lang="ko-KR" altLang="en-US" sz="900" b="1" kern="1200" baseline="0" dirty="0" err="1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엑세스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</a:t>
                      </a:r>
                      <a:r>
                        <a:rPr lang="ko-KR" altLang="en-US" sz="900" b="1" kern="1200" baseline="0" dirty="0" err="1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거부시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‘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계속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’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버튼을 누릅니다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552228"/>
                  </a:ext>
                </a:extLst>
              </a:tr>
            </a:tbl>
          </a:graphicData>
        </a:graphic>
      </p:graphicFrame>
      <p:grpSp>
        <p:nvGrpSpPr>
          <p:cNvPr id="3" name="그룹 2"/>
          <p:cNvGrpSpPr/>
          <p:nvPr/>
        </p:nvGrpSpPr>
        <p:grpSpPr>
          <a:xfrm>
            <a:off x="1268760" y="1763688"/>
            <a:ext cx="3888432" cy="2464181"/>
            <a:chOff x="692696" y="1835696"/>
            <a:chExt cx="5247878" cy="3325690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696" y="1835696"/>
              <a:ext cx="5247878" cy="3325690"/>
            </a:xfrm>
            <a:prstGeom prst="rect">
              <a:avLst/>
            </a:prstGeom>
          </p:spPr>
        </p:pic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00C94C1D-DD70-4810-A65B-307FFCDC4E77}"/>
                </a:ext>
              </a:extLst>
            </p:cNvPr>
            <p:cNvSpPr/>
            <p:nvPr/>
          </p:nvSpPr>
          <p:spPr>
            <a:xfrm>
              <a:off x="1412777" y="3113366"/>
              <a:ext cx="576064" cy="214561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98265F5-C0CC-4A70-8CB2-7CADC96AAF92}"/>
                </a:ext>
              </a:extLst>
            </p:cNvPr>
            <p:cNvSpPr txBox="1"/>
            <p:nvPr/>
          </p:nvSpPr>
          <p:spPr>
            <a:xfrm>
              <a:off x="1162219" y="2971916"/>
              <a:ext cx="250225" cy="28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ln w="0">
                    <a:noFill/>
                  </a:ln>
                  <a:solidFill>
                    <a:srgbClr val="FF0000"/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①</a:t>
              </a:r>
            </a:p>
          </p:txBody>
        </p:sp>
      </p:grp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060" y="4763517"/>
            <a:ext cx="2997696" cy="1492157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638F8922-3826-4B48-8E68-1A9AE6671404}"/>
              </a:ext>
            </a:extLst>
          </p:cNvPr>
          <p:cNvSpPr/>
          <p:nvPr/>
        </p:nvSpPr>
        <p:spPr>
          <a:xfrm>
            <a:off x="1802060" y="4690438"/>
            <a:ext cx="2997696" cy="156523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F8F5BD-740C-49DE-A475-EA3545FAF9DF}"/>
              </a:ext>
            </a:extLst>
          </p:cNvPr>
          <p:cNvSpPr txBox="1"/>
          <p:nvPr/>
        </p:nvSpPr>
        <p:spPr>
          <a:xfrm>
            <a:off x="1545964" y="4595082"/>
            <a:ext cx="250225" cy="28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1002874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482" y="4534655"/>
            <a:ext cx="4017350" cy="257857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346" y="1777398"/>
            <a:ext cx="3943486" cy="2502860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260648" y="395536"/>
            <a:ext cx="5400599" cy="611561"/>
            <a:chOff x="260648" y="262055"/>
            <a:chExt cx="5007508" cy="637536"/>
          </a:xfrm>
          <a:noFill/>
        </p:grpSpPr>
        <p:sp>
          <p:nvSpPr>
            <p:cNvPr id="5" name="한쪽 모서리가 둥근 사각형 4"/>
            <p:cNvSpPr/>
            <p:nvPr/>
          </p:nvSpPr>
          <p:spPr>
            <a:xfrm rot="10800000">
              <a:off x="260648" y="262055"/>
              <a:ext cx="4339841" cy="637536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94181" y="428608"/>
              <a:ext cx="4873975" cy="3529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1. Getting Started</a:t>
              </a:r>
              <a:endParaRPr lang="ko-KR" altLang="en-US" sz="1600" b="1" dirty="0">
                <a:solidFill>
                  <a:schemeClr val="accent1">
                    <a:lumMod val="7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584684" y="1043570"/>
          <a:ext cx="5688632" cy="339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1-1. </a:t>
                      </a:r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소프트웨어 설치 시작</a:t>
                      </a:r>
                      <a:endParaRPr lang="ko-KR" altLang="ko-KR" sz="1050" b="1" dirty="0">
                        <a:solidFill>
                          <a:schemeClr val="bg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lumMod val="50000"/>
                          </a:schemeClr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372333"/>
              </p:ext>
            </p:extLst>
          </p:nvPr>
        </p:nvGraphicFramePr>
        <p:xfrm>
          <a:off x="584684" y="7113233"/>
          <a:ext cx="5688632" cy="82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435">
                  <a:extLst>
                    <a:ext uri="{9D8B030D-6E8A-4147-A177-3AD203B41FA5}">
                      <a16:colId xmlns:a16="http://schemas.microsoft.com/office/drawing/2014/main" val="2329086025"/>
                    </a:ext>
                  </a:extLst>
                </a:gridCol>
                <a:gridCol w="5348197">
                  <a:extLst>
                    <a:ext uri="{9D8B030D-6E8A-4147-A177-3AD203B41FA5}">
                      <a16:colId xmlns:a16="http://schemas.microsoft.com/office/drawing/2014/main" val="3368126056"/>
                    </a:ext>
                  </a:extLst>
                </a:gridCol>
              </a:tblGrid>
              <a:tr h="276925">
                <a:tc gridSpan="2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050" b="1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설명 순서</a:t>
                      </a:r>
                      <a:endParaRPr lang="en-US" altLang="ko-KR" sz="1050" b="1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화면 설명</a:t>
                      </a:r>
                      <a:endParaRPr lang="en-US" altLang="ko-KR" sz="10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33800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①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900" b="1" kern="1200" baseline="0" dirty="0" err="1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Load&amp;Scale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-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복사본을 클릭합니다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375923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②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900" b="1" kern="1200" baseline="0" dirty="0" err="1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Load&amp;Scale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-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복사본의 이름을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Load&amp;Scale2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혹은 다음 번호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3,4,5… 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등으로 변경하세요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552228"/>
                  </a:ext>
                </a:extLst>
              </a:tr>
            </a:tbl>
          </a:graphicData>
        </a:graphic>
      </p:graphicFrame>
      <p:sp>
        <p:nvSpPr>
          <p:cNvPr id="36" name="직사각형 35">
            <a:extLst>
              <a:ext uri="{FF2B5EF4-FFF2-40B4-BE49-F238E27FC236}">
                <a16:creationId xmlns:a16="http://schemas.microsoft.com/office/drawing/2014/main" id="{00C94C1D-DD70-4810-A65B-307FFCDC4E77}"/>
              </a:ext>
            </a:extLst>
          </p:cNvPr>
          <p:cNvSpPr/>
          <p:nvPr/>
        </p:nvSpPr>
        <p:spPr>
          <a:xfrm>
            <a:off x="1802306" y="2710382"/>
            <a:ext cx="690590" cy="27744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98265F5-C0CC-4A70-8CB2-7CADC96AAF92}"/>
              </a:ext>
            </a:extLst>
          </p:cNvPr>
          <p:cNvSpPr txBox="1"/>
          <p:nvPr/>
        </p:nvSpPr>
        <p:spPr>
          <a:xfrm>
            <a:off x="1616655" y="2605574"/>
            <a:ext cx="185405" cy="211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①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38F8922-3826-4B48-8E68-1A9AE6671404}"/>
              </a:ext>
            </a:extLst>
          </p:cNvPr>
          <p:cNvSpPr/>
          <p:nvPr/>
        </p:nvSpPr>
        <p:spPr>
          <a:xfrm>
            <a:off x="1700808" y="5511173"/>
            <a:ext cx="720080" cy="28496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Noto Sans KR" panose="020B0500000000000000" pitchFamily="34" charset="-127"/>
                <a:ea typeface="Noto Sans KR" panose="020B0500000000000000" pitchFamily="34" charset="-127"/>
              </a:rPr>
              <a:t>  </a:t>
            </a:r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F8F5BD-740C-49DE-A475-EA3545FAF9DF}"/>
              </a:ext>
            </a:extLst>
          </p:cNvPr>
          <p:cNvSpPr txBox="1"/>
          <p:nvPr/>
        </p:nvSpPr>
        <p:spPr>
          <a:xfrm>
            <a:off x="1444712" y="5415817"/>
            <a:ext cx="250225" cy="28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4092969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21" y="2092703"/>
            <a:ext cx="2599199" cy="3669822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260648" y="395536"/>
            <a:ext cx="5400599" cy="611561"/>
            <a:chOff x="260648" y="262055"/>
            <a:chExt cx="5007508" cy="637536"/>
          </a:xfrm>
          <a:noFill/>
        </p:grpSpPr>
        <p:sp>
          <p:nvSpPr>
            <p:cNvPr id="5" name="한쪽 모서리가 둥근 사각형 4"/>
            <p:cNvSpPr/>
            <p:nvPr/>
          </p:nvSpPr>
          <p:spPr>
            <a:xfrm rot="10800000">
              <a:off x="260648" y="262055"/>
              <a:ext cx="4339841" cy="637536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94181" y="428608"/>
              <a:ext cx="4873975" cy="3529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1. Getting Started</a:t>
              </a:r>
              <a:endParaRPr lang="ko-KR" altLang="en-US" sz="1600" b="1" dirty="0">
                <a:solidFill>
                  <a:schemeClr val="accent1">
                    <a:lumMod val="7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584684" y="1043570"/>
          <a:ext cx="5688632" cy="339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1-1. </a:t>
                      </a:r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소프트웨어 설치 시작</a:t>
                      </a:r>
                      <a:endParaRPr lang="ko-KR" altLang="ko-KR" sz="1050" b="1" dirty="0">
                        <a:solidFill>
                          <a:schemeClr val="bg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lumMod val="50000"/>
                          </a:schemeClr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429011"/>
              </p:ext>
            </p:extLst>
          </p:nvPr>
        </p:nvGraphicFramePr>
        <p:xfrm>
          <a:off x="584684" y="6660232"/>
          <a:ext cx="5688632" cy="828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435">
                  <a:extLst>
                    <a:ext uri="{9D8B030D-6E8A-4147-A177-3AD203B41FA5}">
                      <a16:colId xmlns:a16="http://schemas.microsoft.com/office/drawing/2014/main" val="2329086025"/>
                    </a:ext>
                  </a:extLst>
                </a:gridCol>
                <a:gridCol w="5348197">
                  <a:extLst>
                    <a:ext uri="{9D8B030D-6E8A-4147-A177-3AD203B41FA5}">
                      <a16:colId xmlns:a16="http://schemas.microsoft.com/office/drawing/2014/main" val="3368126056"/>
                    </a:ext>
                  </a:extLst>
                </a:gridCol>
              </a:tblGrid>
              <a:tr h="276925">
                <a:tc gridSpan="2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050" b="1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설명 순서</a:t>
                      </a:r>
                      <a:endParaRPr lang="en-US" altLang="ko-KR" sz="1050" b="1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화면 설명</a:t>
                      </a:r>
                      <a:endParaRPr lang="en-US" altLang="ko-KR" sz="10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33800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①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이름을 바꾼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Ex ) Load&amp;Scale2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와 같은 파일의 대상의 경로를 바꿔줘야 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375923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②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해당 경로에 </a:t>
                      </a:r>
                      <a:r>
                        <a:rPr lang="ko-KR" altLang="en-US" sz="900" b="1" u="sng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띄어쓰기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를 포함하여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Ex) “ /sys:2”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혹은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3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채널이면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 “ /sys:3”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이 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552228"/>
                  </a:ext>
                </a:extLst>
              </a:tr>
            </a:tbl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1124744" y="2092703"/>
            <a:ext cx="5192107" cy="3674986"/>
            <a:chOff x="-187820" y="1766274"/>
            <a:chExt cx="6448601" cy="4564336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52936" y="1766274"/>
              <a:ext cx="3219624" cy="4564336"/>
            </a:xfrm>
            <a:prstGeom prst="rect">
              <a:avLst/>
            </a:prstGeom>
          </p:spPr>
        </p:pic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00C94C1D-DD70-4810-A65B-307FFCDC4E77}"/>
                </a:ext>
              </a:extLst>
            </p:cNvPr>
            <p:cNvSpPr/>
            <p:nvPr/>
          </p:nvSpPr>
          <p:spPr>
            <a:xfrm>
              <a:off x="3670660" y="3134426"/>
              <a:ext cx="2304256" cy="27744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98265F5-C0CC-4A70-8CB2-7CADC96AAF92}"/>
                </a:ext>
              </a:extLst>
            </p:cNvPr>
            <p:cNvSpPr txBox="1"/>
            <p:nvPr/>
          </p:nvSpPr>
          <p:spPr>
            <a:xfrm>
              <a:off x="-187820" y="2878015"/>
              <a:ext cx="1854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ln w="0">
                    <a:noFill/>
                  </a:ln>
                  <a:solidFill>
                    <a:srgbClr val="FF0000"/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①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028549" y="4918741"/>
              <a:ext cx="2232232" cy="879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“ /sys:[N]”</a:t>
              </a:r>
              <a:br>
                <a:rPr lang="en-US" altLang="ko-KR" sz="1000" dirty="0" smtClean="0"/>
              </a:br>
              <a:r>
                <a:rPr lang="en-US" altLang="ko-KR" sz="1000" dirty="0" smtClean="0"/>
                <a:t>N : </a:t>
              </a:r>
              <a:r>
                <a:rPr lang="ko-KR" altLang="en-US" sz="1000" dirty="0" smtClean="0"/>
                <a:t>원하는 채널 번호</a:t>
              </a:r>
              <a:r>
                <a:rPr lang="en-US" altLang="ko-KR" sz="1000" dirty="0" smtClean="0"/>
                <a:t/>
              </a:r>
              <a:br>
                <a:rPr lang="en-US" altLang="ko-KR" sz="1000" dirty="0" smtClean="0"/>
              </a:br>
              <a:r>
                <a:rPr lang="en-US" altLang="ko-KR" sz="1000" dirty="0" smtClean="0"/>
                <a:t>ex: “ /sys:2” or </a:t>
              </a:r>
              <a:r>
                <a:rPr lang="en-US" altLang="ko-KR" sz="1000" dirty="0"/>
                <a:t>“ /</a:t>
              </a:r>
              <a:r>
                <a:rPr lang="en-US" altLang="ko-KR" sz="1000" dirty="0" smtClean="0"/>
                <a:t>sys:6” </a:t>
              </a:r>
              <a:br>
                <a:rPr lang="en-US" altLang="ko-KR" sz="1000" dirty="0" smtClean="0"/>
              </a:br>
              <a:r>
                <a:rPr lang="en-US" altLang="ko-KR" sz="1000" dirty="0" smtClean="0"/>
                <a:t>“/”</a:t>
              </a:r>
              <a:r>
                <a:rPr lang="ko-KR" altLang="en-US" sz="1000" dirty="0" smtClean="0"/>
                <a:t>앞에 빈칸</a:t>
              </a:r>
              <a:r>
                <a:rPr lang="en-US" altLang="ko-KR" sz="1000" b="1" u="sng" dirty="0" smtClean="0"/>
                <a:t>(</a:t>
              </a:r>
              <a:r>
                <a:rPr lang="ko-KR" altLang="en-US" sz="1000" b="1" u="sng" dirty="0" smtClean="0"/>
                <a:t>띄어쓰기 유의</a:t>
              </a:r>
              <a:r>
                <a:rPr lang="en-US" altLang="ko-KR" sz="1000" b="1" u="sng" dirty="0" smtClean="0"/>
                <a:t>)</a:t>
              </a:r>
              <a:endParaRPr lang="ko-KR" altLang="en-US" sz="1000" b="1" u="sng" dirty="0"/>
            </a:p>
          </p:txBody>
        </p:sp>
        <p:cxnSp>
          <p:nvCxnSpPr>
            <p:cNvPr id="8" name="직선 화살표 연결선 7"/>
            <p:cNvCxnSpPr>
              <a:endCxn id="3" idx="0"/>
            </p:cNvCxnSpPr>
            <p:nvPr/>
          </p:nvCxnSpPr>
          <p:spPr>
            <a:xfrm>
              <a:off x="5001734" y="3411868"/>
              <a:ext cx="142932" cy="1506873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직선 화살표 연결선 20"/>
          <p:cNvCxnSpPr>
            <a:stCxn id="16" idx="3"/>
            <a:endCxn id="2" idx="1"/>
          </p:cNvCxnSpPr>
          <p:nvPr/>
        </p:nvCxnSpPr>
        <p:spPr>
          <a:xfrm>
            <a:off x="3243820" y="3927614"/>
            <a:ext cx="329196" cy="258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38F8922-3826-4B48-8E68-1A9AE6671404}"/>
              </a:ext>
            </a:extLst>
          </p:cNvPr>
          <p:cNvSpPr/>
          <p:nvPr/>
        </p:nvSpPr>
        <p:spPr>
          <a:xfrm>
            <a:off x="1310311" y="3216255"/>
            <a:ext cx="1909441" cy="22188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F8F5BD-740C-49DE-A475-EA3545FAF9DF}"/>
              </a:ext>
            </a:extLst>
          </p:cNvPr>
          <p:cNvSpPr txBox="1"/>
          <p:nvPr/>
        </p:nvSpPr>
        <p:spPr>
          <a:xfrm>
            <a:off x="4050358" y="2957864"/>
            <a:ext cx="152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890289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2"/>
          <a:srcRect l="70264" r="17038" b="55900"/>
          <a:stretch/>
        </p:blipFill>
        <p:spPr>
          <a:xfrm>
            <a:off x="2204864" y="1627965"/>
            <a:ext cx="2367431" cy="4624749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260648" y="395536"/>
            <a:ext cx="5400599" cy="611561"/>
            <a:chOff x="260648" y="262055"/>
            <a:chExt cx="5007508" cy="637536"/>
          </a:xfrm>
          <a:noFill/>
        </p:grpSpPr>
        <p:sp>
          <p:nvSpPr>
            <p:cNvPr id="5" name="한쪽 모서리가 둥근 사각형 4"/>
            <p:cNvSpPr/>
            <p:nvPr/>
          </p:nvSpPr>
          <p:spPr>
            <a:xfrm rot="10800000">
              <a:off x="260648" y="262055"/>
              <a:ext cx="4339841" cy="637536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94181" y="428608"/>
              <a:ext cx="4873975" cy="3529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1. Getting Started</a:t>
              </a:r>
              <a:endParaRPr lang="ko-KR" altLang="en-US" sz="1600" b="1" dirty="0">
                <a:solidFill>
                  <a:schemeClr val="accent1">
                    <a:lumMod val="7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584684" y="1043570"/>
          <a:ext cx="5688632" cy="339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1-1. </a:t>
                      </a:r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소프트웨어 설치 시작</a:t>
                      </a:r>
                      <a:endParaRPr lang="ko-KR" altLang="ko-KR" sz="1050" b="1" dirty="0">
                        <a:solidFill>
                          <a:schemeClr val="bg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lumMod val="50000"/>
                          </a:schemeClr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284383"/>
              </p:ext>
            </p:extLst>
          </p:nvPr>
        </p:nvGraphicFramePr>
        <p:xfrm>
          <a:off x="584684" y="6660232"/>
          <a:ext cx="5688632" cy="552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435">
                  <a:extLst>
                    <a:ext uri="{9D8B030D-6E8A-4147-A177-3AD203B41FA5}">
                      <a16:colId xmlns:a16="http://schemas.microsoft.com/office/drawing/2014/main" val="2329086025"/>
                    </a:ext>
                  </a:extLst>
                </a:gridCol>
                <a:gridCol w="5348197">
                  <a:extLst>
                    <a:ext uri="{9D8B030D-6E8A-4147-A177-3AD203B41FA5}">
                      <a16:colId xmlns:a16="http://schemas.microsoft.com/office/drawing/2014/main" val="3368126056"/>
                    </a:ext>
                  </a:extLst>
                </a:gridCol>
              </a:tblGrid>
              <a:tr h="276925">
                <a:tc gridSpan="2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050" b="1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설명 순서</a:t>
                      </a:r>
                      <a:endParaRPr lang="en-US" altLang="ko-KR" sz="1050" b="1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화면 설명</a:t>
                      </a:r>
                      <a:endParaRPr lang="en-US" altLang="ko-KR" sz="10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33800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①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적용을 누르고 시작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Load&amp;Scale2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가 생성되었는지 확인합니다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375923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638F8922-3826-4B48-8E68-1A9AE6671404}"/>
              </a:ext>
            </a:extLst>
          </p:cNvPr>
          <p:cNvSpPr/>
          <p:nvPr/>
        </p:nvSpPr>
        <p:spPr>
          <a:xfrm>
            <a:off x="2498159" y="3512831"/>
            <a:ext cx="1909441" cy="53658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8265F5-C0CC-4A70-8CB2-7CADC96AAF92}"/>
              </a:ext>
            </a:extLst>
          </p:cNvPr>
          <p:cNvSpPr txBox="1"/>
          <p:nvPr/>
        </p:nvSpPr>
        <p:spPr>
          <a:xfrm>
            <a:off x="2343617" y="3347864"/>
            <a:ext cx="149279" cy="24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588401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60648" y="395536"/>
            <a:ext cx="5400599" cy="611561"/>
            <a:chOff x="260648" y="262055"/>
            <a:chExt cx="5007508" cy="637536"/>
          </a:xfrm>
          <a:noFill/>
        </p:grpSpPr>
        <p:sp>
          <p:nvSpPr>
            <p:cNvPr id="5" name="한쪽 모서리가 둥근 사각형 4"/>
            <p:cNvSpPr/>
            <p:nvPr/>
          </p:nvSpPr>
          <p:spPr>
            <a:xfrm rot="10800000">
              <a:off x="260648" y="262055"/>
              <a:ext cx="4339841" cy="637536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94181" y="428608"/>
              <a:ext cx="4873975" cy="3529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1. Getting Started</a:t>
              </a:r>
              <a:endParaRPr lang="ko-KR" altLang="en-US" sz="1600" b="1" dirty="0">
                <a:solidFill>
                  <a:schemeClr val="accent1">
                    <a:lumMod val="7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584684" y="1043570"/>
          <a:ext cx="5688632" cy="339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1-1. </a:t>
                      </a:r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소프트웨어 설치 시작</a:t>
                      </a:r>
                      <a:endParaRPr lang="ko-KR" altLang="ko-KR" sz="1050" b="1" dirty="0">
                        <a:solidFill>
                          <a:schemeClr val="bg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lumMod val="50000"/>
                          </a:schemeClr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063519"/>
              </p:ext>
            </p:extLst>
          </p:nvPr>
        </p:nvGraphicFramePr>
        <p:xfrm>
          <a:off x="584684" y="5940986"/>
          <a:ext cx="5688632" cy="664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435">
                  <a:extLst>
                    <a:ext uri="{9D8B030D-6E8A-4147-A177-3AD203B41FA5}">
                      <a16:colId xmlns:a16="http://schemas.microsoft.com/office/drawing/2014/main" val="2329086025"/>
                    </a:ext>
                  </a:extLst>
                </a:gridCol>
                <a:gridCol w="5348197">
                  <a:extLst>
                    <a:ext uri="{9D8B030D-6E8A-4147-A177-3AD203B41FA5}">
                      <a16:colId xmlns:a16="http://schemas.microsoft.com/office/drawing/2014/main" val="3368126056"/>
                    </a:ext>
                  </a:extLst>
                </a:gridCol>
              </a:tblGrid>
              <a:tr h="276925">
                <a:tc gridSpan="2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050" b="1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설명 순서</a:t>
                      </a:r>
                      <a:endParaRPr lang="en-US" altLang="ko-KR" sz="1050" b="1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화면 설명</a:t>
                      </a:r>
                      <a:endParaRPr lang="en-US" altLang="ko-KR" sz="10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33800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①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최초 프로그램 </a:t>
                      </a:r>
                      <a:r>
                        <a:rPr lang="en-US" altLang="ko-KR" sz="900" b="1" kern="1200" baseline="0" dirty="0" err="1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Load&amp;Scale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이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Channel 1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인 것을 확인합니다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 </a:t>
                      </a:r>
                    </a:p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(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프로그램 추가 시 해당 이름이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Channel 2 ,3, 4…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으로 변경됩니다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.)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375923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256" y="2195736"/>
            <a:ext cx="5337488" cy="2951246"/>
          </a:xfrm>
          <a:prstGeom prst="rect">
            <a:avLst/>
          </a:prstGeom>
        </p:spPr>
      </p:pic>
      <p:sp>
        <p:nvSpPr>
          <p:cNvPr id="33" name="직사각형 32">
            <a:extLst>
              <a:ext uri="{FF2B5EF4-FFF2-40B4-BE49-F238E27FC236}">
                <a16:creationId xmlns:a16="http://schemas.microsoft.com/office/drawing/2014/main" id="{00C94C1D-DD70-4810-A65B-307FFCDC4E77}"/>
              </a:ext>
            </a:extLst>
          </p:cNvPr>
          <p:cNvSpPr/>
          <p:nvPr/>
        </p:nvSpPr>
        <p:spPr>
          <a:xfrm>
            <a:off x="2630290" y="2309841"/>
            <a:ext cx="576064" cy="14392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98265F5-C0CC-4A70-8CB2-7CADC96AAF92}"/>
              </a:ext>
            </a:extLst>
          </p:cNvPr>
          <p:cNvSpPr txBox="1"/>
          <p:nvPr/>
        </p:nvSpPr>
        <p:spPr>
          <a:xfrm>
            <a:off x="2475795" y="1967409"/>
            <a:ext cx="250225" cy="285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1461640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728" y="1621075"/>
            <a:ext cx="4821088" cy="2688945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260648" y="395536"/>
            <a:ext cx="5400599" cy="611561"/>
            <a:chOff x="260648" y="262055"/>
            <a:chExt cx="5007508" cy="637536"/>
          </a:xfrm>
          <a:noFill/>
        </p:grpSpPr>
        <p:sp>
          <p:nvSpPr>
            <p:cNvPr id="5" name="한쪽 모서리가 둥근 사각형 4"/>
            <p:cNvSpPr/>
            <p:nvPr/>
          </p:nvSpPr>
          <p:spPr>
            <a:xfrm rot="10800000">
              <a:off x="260648" y="262055"/>
              <a:ext cx="4339841" cy="637536"/>
            </a:xfrm>
            <a:prstGeom prst="round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94181" y="428608"/>
              <a:ext cx="4873975" cy="3529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Noto Sans KR" panose="020B0500000000000000" pitchFamily="34" charset="-127"/>
                  <a:ea typeface="Noto Sans KR" panose="020B0500000000000000" pitchFamily="34" charset="-127"/>
                </a:rPr>
                <a:t>1. Getting Started</a:t>
              </a:r>
              <a:endParaRPr lang="ko-KR" altLang="en-US" sz="1600" b="1" dirty="0">
                <a:solidFill>
                  <a:schemeClr val="accent1">
                    <a:lumMod val="75000"/>
                  </a:schemeClr>
                </a:solidFill>
                <a:latin typeface="Noto Sans KR" panose="020B0500000000000000" pitchFamily="34" charset="-127"/>
                <a:ea typeface="Noto Sans KR" panose="020B0500000000000000" pitchFamily="34" charset="-127"/>
              </a:endParaRPr>
            </a:p>
          </p:txBody>
        </p:sp>
      </p:grpSp>
      <p:graphicFrame>
        <p:nvGraphicFramePr>
          <p:cNvPr id="10" name="표 9"/>
          <p:cNvGraphicFramePr>
            <a:graphicFrameLocks noGrp="1"/>
          </p:cNvGraphicFramePr>
          <p:nvPr>
            <p:extLst/>
          </p:nvPr>
        </p:nvGraphicFramePr>
        <p:xfrm>
          <a:off x="584684" y="1043570"/>
          <a:ext cx="5688632" cy="339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97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1-1. </a:t>
                      </a:r>
                      <a:r>
                        <a:rPr lang="ko-KR" altLang="en-US" sz="1050" b="1" dirty="0" smtClean="0">
                          <a:solidFill>
                            <a:schemeClr val="bg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</a:rPr>
                        <a:t>소프트웨어 설치 시작</a:t>
                      </a:r>
                      <a:endParaRPr lang="ko-KR" altLang="ko-KR" sz="1050" b="1" dirty="0">
                        <a:solidFill>
                          <a:schemeClr val="bg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1">
                            <a:lumMod val="50000"/>
                          </a:schemeClr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797478"/>
              </p:ext>
            </p:extLst>
          </p:nvPr>
        </p:nvGraphicFramePr>
        <p:xfrm>
          <a:off x="584684" y="7267117"/>
          <a:ext cx="5688632" cy="1421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435">
                  <a:extLst>
                    <a:ext uri="{9D8B030D-6E8A-4147-A177-3AD203B41FA5}">
                      <a16:colId xmlns:a16="http://schemas.microsoft.com/office/drawing/2014/main" val="2329086025"/>
                    </a:ext>
                  </a:extLst>
                </a:gridCol>
                <a:gridCol w="5348197">
                  <a:extLst>
                    <a:ext uri="{9D8B030D-6E8A-4147-A177-3AD203B41FA5}">
                      <a16:colId xmlns:a16="http://schemas.microsoft.com/office/drawing/2014/main" val="3368126056"/>
                    </a:ext>
                  </a:extLst>
                </a:gridCol>
              </a:tblGrid>
              <a:tr h="276925">
                <a:tc gridSpan="2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050" b="1" kern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설명 순서</a:t>
                      </a:r>
                      <a:endParaRPr lang="en-US" altLang="ko-KR" sz="1050" b="1" kern="1200" baseline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화면 설명</a:t>
                      </a:r>
                      <a:endParaRPr lang="en-US" altLang="ko-KR" sz="1000" b="0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33800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①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새로 생성된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Load&amp;Scale2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프로그램의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Channel 2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인 것을 먼저 확인 부탁드립니다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375923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②</a:t>
                      </a:r>
                      <a:endParaRPr lang="en-US" altLang="ko-KR" sz="1200" b="1" kern="1200" baseline="0" dirty="0" smtClean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900" b="1" kern="1200" baseline="0" dirty="0" err="1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Loadcell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포트에 원하시는 하드웨어 포트를 설정합니다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 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469575"/>
                  </a:ext>
                </a:extLst>
              </a:tr>
              <a:tr h="275677"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12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③</a:t>
                      </a:r>
                      <a:endParaRPr lang="en-US" altLang="ko-KR" sz="12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Laser Scaler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칸에는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Load cell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만 이용하실 경우 이용 안하실 예정이시라면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COM200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을 키보드로 직접 넣어주세요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추가로 다른 채널을 이용하실 경우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COM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이 겹치면 안됩니다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</a:t>
                      </a:r>
                    </a:p>
                    <a:p>
                      <a:pPr lvl="0" algn="ctr" latinLnBrk="0">
                        <a:lnSpc>
                          <a:spcPct val="150000"/>
                        </a:lnSpc>
                      </a:pP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(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즉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, 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다음 채널 프로그램에는 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COM201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로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,</a:t>
                      </a:r>
                      <a:r>
                        <a:rPr lang="ko-KR" altLang="en-US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 각 프로그램 별 포트 번호가 겹치지만 않으면 됩니다</a:t>
                      </a:r>
                      <a:r>
                        <a:rPr lang="en-US" altLang="ko-KR" sz="900" b="1" kern="1200" baseline="0" dirty="0" smtClean="0">
                          <a:solidFill>
                            <a:schemeClr val="tx1"/>
                          </a:solidFill>
                          <a:latin typeface="Noto Sans KR" panose="020B0500000000000000" pitchFamily="34" charset="-127"/>
                          <a:ea typeface="Noto Sans KR" panose="020B0500000000000000" pitchFamily="34" charset="-127"/>
                          <a:cs typeface="+mn-cs"/>
                        </a:rPr>
                        <a:t>.)</a:t>
                      </a:r>
                      <a:endParaRPr lang="en-US" altLang="ko-KR" sz="900" b="1" kern="1200" baseline="0" dirty="0">
                        <a:solidFill>
                          <a:schemeClr val="tx1"/>
                        </a:solidFill>
                        <a:latin typeface="Noto Sans KR" panose="020B0500000000000000" pitchFamily="34" charset="-127"/>
                        <a:ea typeface="Noto Sans KR" panose="020B0500000000000000" pitchFamily="34" charset="-127"/>
                        <a:cs typeface="+mn-cs"/>
                      </a:endParaRPr>
                    </a:p>
                  </a:txBody>
                  <a:tcPr marL="72000" marR="7200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670175"/>
                  </a:ext>
                </a:extLst>
              </a:tr>
            </a:tbl>
          </a:graphicData>
        </a:graphic>
      </p:graphicFrame>
      <p:sp>
        <p:nvSpPr>
          <p:cNvPr id="24" name="직사각형 23">
            <a:extLst>
              <a:ext uri="{FF2B5EF4-FFF2-40B4-BE49-F238E27FC236}">
                <a16:creationId xmlns:a16="http://schemas.microsoft.com/office/drawing/2014/main" id="{638F8922-3826-4B48-8E68-1A9AE6671404}"/>
              </a:ext>
            </a:extLst>
          </p:cNvPr>
          <p:cNvSpPr/>
          <p:nvPr/>
        </p:nvSpPr>
        <p:spPr>
          <a:xfrm>
            <a:off x="2636913" y="1715532"/>
            <a:ext cx="576064" cy="21012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8265F5-C0CC-4A70-8CB2-7CADC96AAF92}"/>
              </a:ext>
            </a:extLst>
          </p:cNvPr>
          <p:cNvSpPr txBox="1"/>
          <p:nvPr/>
        </p:nvSpPr>
        <p:spPr>
          <a:xfrm>
            <a:off x="2456892" y="1447250"/>
            <a:ext cx="149279" cy="24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①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728" y="4439923"/>
            <a:ext cx="4863878" cy="2697291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638F8922-3826-4B48-8E68-1A9AE6671404}"/>
              </a:ext>
            </a:extLst>
          </p:cNvPr>
          <p:cNvSpPr/>
          <p:nvPr/>
        </p:nvSpPr>
        <p:spPr>
          <a:xfrm>
            <a:off x="1700808" y="4721119"/>
            <a:ext cx="720080" cy="24256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F8F5BD-740C-49DE-A475-EA3545FAF9DF}"/>
              </a:ext>
            </a:extLst>
          </p:cNvPr>
          <p:cNvSpPr txBox="1"/>
          <p:nvPr/>
        </p:nvSpPr>
        <p:spPr>
          <a:xfrm>
            <a:off x="2484373" y="4625126"/>
            <a:ext cx="152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②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38F8922-3826-4B48-8E68-1A9AE6671404}"/>
              </a:ext>
            </a:extLst>
          </p:cNvPr>
          <p:cNvSpPr/>
          <p:nvPr/>
        </p:nvSpPr>
        <p:spPr>
          <a:xfrm>
            <a:off x="3284984" y="4742012"/>
            <a:ext cx="720080" cy="24256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F8F5BD-740C-49DE-A475-EA3545FAF9DF}"/>
              </a:ext>
            </a:extLst>
          </p:cNvPr>
          <p:cNvSpPr txBox="1"/>
          <p:nvPr/>
        </p:nvSpPr>
        <p:spPr>
          <a:xfrm>
            <a:off x="4068549" y="4646019"/>
            <a:ext cx="152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ln w="0">
                  <a:noFill/>
                </a:ln>
                <a:solidFill>
                  <a:srgbClr val="FF0000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③</a:t>
            </a:r>
            <a:endParaRPr lang="ko-KR" altLang="en-US" sz="1600" b="1" dirty="0">
              <a:ln w="0">
                <a:noFill/>
              </a:ln>
              <a:solidFill>
                <a:srgbClr val="FF0000"/>
              </a:solidFill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2447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한쪽 모서리가 둥근 사각형 39"/>
          <p:cNvSpPr/>
          <p:nvPr/>
        </p:nvSpPr>
        <p:spPr>
          <a:xfrm rot="10800000">
            <a:off x="188641" y="1"/>
            <a:ext cx="4680520" cy="611562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6858000" cy="258366"/>
          </a:xfrm>
          <a:prstGeom prst="rect">
            <a:avLst/>
          </a:prstGeom>
          <a:gradFill>
            <a:gsLst>
              <a:gs pos="0">
                <a:srgbClr val="254061"/>
              </a:gs>
              <a:gs pos="100000">
                <a:srgbClr val="1E344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851" y="36076"/>
            <a:ext cx="38208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bg1"/>
                </a:solidFill>
                <a:latin typeface="Noto Sans KR" panose="020B0500000000000000" pitchFamily="34" charset="-127"/>
                <a:ea typeface="Noto Sans KR" panose="020B0500000000000000" pitchFamily="34" charset="-127"/>
              </a:rPr>
              <a:t>A GREATER MEASURE OF CONFIDENCE</a:t>
            </a:r>
            <a:endParaRPr lang="ko-KR" altLang="en-US" sz="800" dirty="0">
              <a:solidFill>
                <a:schemeClr val="bg1"/>
              </a:solidFill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  <p:pic>
        <p:nvPicPr>
          <p:cNvPr id="9" name="Picture 2" descr="C:\Users\STPark\Desktop\테라리더마크시안\무제-2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770" y="7252392"/>
            <a:ext cx="1954460" cy="132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18">
            <a:extLst>
              <a:ext uri="{FF2B5EF4-FFF2-40B4-BE49-F238E27FC236}">
                <a16:creationId xmlns:a16="http://schemas.microsoft.com/office/drawing/2014/main" id="{6F4A1429-3D15-4948-BCA3-36613759B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640" y="8532440"/>
            <a:ext cx="9867273" cy="44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bg2">
                <a:gamma/>
                <a:shade val="60000"/>
                <a:invGamma/>
              </a:schemeClr>
            </a:prstShdw>
          </a:effectLst>
        </p:spPr>
        <p:txBody>
          <a:bodyPr lIns="100134" tIns="50067" rIns="100134" bIns="50067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55675" eaLnBrk="0" latinLnBrk="0" hangingPunct="0">
              <a:defRPr/>
            </a:pPr>
            <a:r>
              <a:rPr lang="en-US" altLang="ko-KR" sz="800" dirty="0">
                <a:effectLst>
                  <a:outerShdw blurRad="38100" dist="38100" dir="2700000" algn="tl">
                    <a:srgbClr val="FFFFFF"/>
                  </a:outerShdw>
                </a:effectLst>
                <a:latin typeface="Noto Sans KR Light" panose="020B0300000000000000" pitchFamily="34" charset="-127"/>
                <a:ea typeface="Noto Sans KR Light" panose="020B0300000000000000" pitchFamily="34" charset="-127"/>
              </a:rPr>
              <a:t>Head Office / Factory</a:t>
            </a:r>
          </a:p>
          <a:p>
            <a:pPr defTabSz="955675" eaLnBrk="0" latinLnBrk="0" hangingPunct="0">
              <a:defRPr/>
            </a:pPr>
            <a:r>
              <a:rPr lang="en-US" altLang="ko-KR" sz="800" dirty="0">
                <a:effectLst>
                  <a:outerShdw blurRad="38100" dist="38100" dir="2700000" algn="tl">
                    <a:srgbClr val="FFFFFF"/>
                  </a:outerShdw>
                </a:effectLst>
                <a:latin typeface="Noto Sans KR Light" panose="020B0300000000000000" pitchFamily="34" charset="-127"/>
                <a:ea typeface="Noto Sans KR Light" panose="020B0300000000000000" pitchFamily="34" charset="-127"/>
              </a:rPr>
              <a:t>Daedeok Biz Center B-318, 17, Techno 4-ro, Yuseong-gu, Daejeon, Korea (34013) </a:t>
            </a:r>
            <a:br>
              <a:rPr lang="en-US" altLang="ko-KR" sz="800" dirty="0">
                <a:effectLst>
                  <a:outerShdw blurRad="38100" dist="38100" dir="2700000" algn="tl">
                    <a:srgbClr val="FFFFFF"/>
                  </a:outerShdw>
                </a:effectLst>
                <a:latin typeface="Noto Sans KR Light" panose="020B0300000000000000" pitchFamily="34" charset="-127"/>
                <a:ea typeface="Noto Sans KR Light" panose="020B0300000000000000" pitchFamily="34" charset="-127"/>
              </a:rPr>
            </a:br>
            <a:r>
              <a:rPr lang="en-US" altLang="ko-KR" sz="800" dirty="0">
                <a:effectLst>
                  <a:outerShdw blurRad="38100" dist="38100" dir="2700000" algn="tl">
                    <a:srgbClr val="FFFFFF"/>
                  </a:outerShdw>
                </a:effectLst>
                <a:latin typeface="Noto Sans KR Light" panose="020B0300000000000000" pitchFamily="34" charset="-127"/>
                <a:ea typeface="Noto Sans KR Light" panose="020B0300000000000000" pitchFamily="34" charset="-127"/>
              </a:rPr>
              <a:t>Tel. 82-42-368-1399 Fax 82-42-368-1398 / Home Page : http://www.teraleader.com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740" y="6899194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atin typeface="Noto Sans KR" panose="020B0500000000000000" pitchFamily="34" charset="-127"/>
                <a:ea typeface="Noto Sans KR" panose="020B0500000000000000" pitchFamily="34" charset="-127"/>
              </a:rPr>
              <a:t>Specifications are subject to change without notice. </a:t>
            </a:r>
          </a:p>
          <a:p>
            <a:r>
              <a:rPr lang="en-US" altLang="ko-KR" sz="800" dirty="0">
                <a:latin typeface="Noto Sans KR" panose="020B0500000000000000" pitchFamily="34" charset="-127"/>
                <a:ea typeface="Noto Sans KR" panose="020B0500000000000000" pitchFamily="34" charset="-127"/>
              </a:rPr>
              <a:t>All TERALEADER, INC  trademarks and trade names are the property of TEALEADER Instruments, Inc. All other trademarks and trade names are the property of their respective companies.</a:t>
            </a:r>
            <a:endParaRPr lang="ko-KR" altLang="en-US" sz="800" dirty="0">
              <a:latin typeface="Noto Sans KR" panose="020B0500000000000000" pitchFamily="34" charset="-127"/>
              <a:ea typeface="Noto Sans K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8837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110458</TotalTime>
  <Words>453</Words>
  <Application>Microsoft Office PowerPoint</Application>
  <PresentationFormat>화면 슬라이드 쇼(4:3)</PresentationFormat>
  <Paragraphs>85</Paragraphs>
  <Slides>10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20" baseType="lpstr">
      <vt:lpstr>Noto Sans KR</vt:lpstr>
      <vt:lpstr>Noto Sans KR Light</vt:lpstr>
      <vt:lpstr>Noto Sans KR Medium</vt:lpstr>
      <vt:lpstr>Noto Sans KR Thin</vt:lpstr>
      <vt:lpstr>나눔스퀘어 Bold</vt:lpstr>
      <vt:lpstr>맑은 고딕</vt:lpstr>
      <vt:lpstr>Arial</vt:lpstr>
      <vt:lpstr>Tahoma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신입사원 육성교육</dc:title>
  <dc:creator>STPark</dc:creator>
  <cp:lastModifiedBy>sangheon Han</cp:lastModifiedBy>
  <cp:revision>601</cp:revision>
  <cp:lastPrinted>2022-10-25T05:45:51Z</cp:lastPrinted>
  <dcterms:created xsi:type="dcterms:W3CDTF">2009-03-19T12:11:04Z</dcterms:created>
  <dcterms:modified xsi:type="dcterms:W3CDTF">2024-03-20T08:21:13Z</dcterms:modified>
</cp:coreProperties>
</file>